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76" r:id="rId3"/>
    <p:sldId id="292" r:id="rId4"/>
    <p:sldId id="277" r:id="rId5"/>
    <p:sldId id="293" r:id="rId6"/>
    <p:sldId id="296" r:id="rId7"/>
    <p:sldId id="297" r:id="rId8"/>
    <p:sldId id="298" r:id="rId9"/>
    <p:sldId id="299" r:id="rId10"/>
    <p:sldId id="300" r:id="rId11"/>
    <p:sldId id="301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D7D11-0A4B-4DE3-BA36-185AEEA276DF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EA0F2-0ABC-4B34-B1C7-AB6F153376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14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45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70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90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90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90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70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90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905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EA0F2-0ABC-4B34-B1C7-AB6F1533764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90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0EA0F8-73E3-45F6-B185-D0F164618F7E}" type="datetimeFigureOut">
              <a:rPr lang="es-ES" smtClean="0"/>
              <a:t>21/02/19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82D77C-E56D-4249-B448-E22BC16CC0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4B70D.623D282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4.png@01D4B70D.623D28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4B70D.623D28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5.png@01D4B70D.623D2820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4B70D.623D28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5.png@01D4B70D.623D2820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4B70D.623D282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4.png@01D4B70D.623D28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4B70D.623D282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4.png@01D4B70D.623D28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4B70D.623D282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4.png@01D4B70D.623D28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4B70D.623D282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4.png@01D4B70D.623D28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4B70D.623D282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4.png@01D4B70D.623D28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4B70D.623D282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4.png@01D4B70D.623D282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notesSlide" Target="../notesSlides/notesSlide8.xml"/><Relationship Id="rId7" Type="http://schemas.openxmlformats.org/officeDocument/2006/relationships/image" Target="cid:image005.png@01D4B70D.623D282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cid:image004.png@01D4B70D.623D2820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4B70D.623D2820" TargetMode="External"/><Relationship Id="rId5" Type="http://schemas.openxmlformats.org/officeDocument/2006/relationships/image" Target="../media/image2.png"/><Relationship Id="rId4" Type="http://schemas.openxmlformats.org/officeDocument/2006/relationships/image" Target="cid:image004.png@01D4B70D.623D28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089" y="1700808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DATOS 2019</a:t>
            </a:r>
          </a:p>
        </p:txBody>
      </p:sp>
      <p:pic>
        <p:nvPicPr>
          <p:cNvPr id="1026" name="Imagen 2" descr="cid:image003.png@01D35FAD.93E29F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69" y="4437112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id:image004.png@01D35FAD.93E29F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19" y="4437112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536494"/>
              </p:ext>
            </p:extLst>
          </p:nvPr>
        </p:nvGraphicFramePr>
        <p:xfrm>
          <a:off x="2339752" y="2204864"/>
          <a:ext cx="4536504" cy="3190756"/>
        </p:xfrm>
        <a:graphic>
          <a:graphicData uri="http://schemas.openxmlformats.org/drawingml/2006/table">
            <a:tbl>
              <a:tblPr/>
              <a:tblGrid>
                <a:gridCol w="1134126"/>
                <a:gridCol w="1134126"/>
                <a:gridCol w="1134126"/>
                <a:gridCol w="1134126"/>
              </a:tblGrid>
              <a:tr h="402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AÑO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REVENUE (M€)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EBIDTA (M€)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REVENUE</a:t>
                      </a:r>
                      <a:r>
                        <a:rPr lang="es-ES" sz="1200" b="1" u="none" strike="noStrike" dirty="0" smtClean="0">
                          <a:effectLst/>
                          <a:latin typeface="Helvetica 45 Light" panose="020B0403020202020204" pitchFamily="34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es-ES" sz="1200" b="1" u="none" strike="noStrike" dirty="0" smtClean="0">
                          <a:effectLst/>
                          <a:latin typeface="Helvetica 45 Light" panose="020B0403020202020204" pitchFamily="34" charset="0"/>
                        </a:rPr>
                        <a:t>EBIDTA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4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2008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3.382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614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18,15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2009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3.887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729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18,75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3.821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765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20,02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3.993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839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21,01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4.027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951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23,62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4.052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1.038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25,62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3.876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958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24,72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4.253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1.068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25,11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5.014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1.349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26,90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5.371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>
                          <a:effectLst/>
                          <a:latin typeface="Helvetica 45 Light" panose="020B0403020202020204" pitchFamily="34" charset="0"/>
                        </a:rPr>
                        <a:t>1.582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u="none" strike="noStrike" dirty="0">
                          <a:effectLst/>
                          <a:latin typeface="Helvetica 45 Light" panose="020B0403020202020204" pitchFamily="34" charset="0"/>
                        </a:rPr>
                        <a:t>29,45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2018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45 Light" panose="020B0403020202020204" pitchFamily="34" charset="0"/>
                      </a:endParaRPr>
                    </a:p>
                  </a:txBody>
                  <a:tcPr marL="5014" marR="5014" marT="5014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 45 Light" panose="020B0403020202020204" pitchFamily="34" charset="0"/>
                          <a:ea typeface="+mn-ea"/>
                          <a:cs typeface="+mn-cs"/>
                        </a:rPr>
                        <a:t>5.349</a:t>
                      </a:r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Helvetica 45 Light" panose="020B04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1" u="none" strike="noStrike" dirty="0">
                          <a:effectLst/>
                          <a:latin typeface="Helvetica 45 Light" panose="020B0403020202020204" pitchFamily="34" charset="0"/>
                        </a:rPr>
                        <a:t> </a:t>
                      </a:r>
                      <a:r>
                        <a:rPr lang="es-E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 45 Light" panose="020B0403020202020204" pitchFamily="34" charset="0"/>
                          <a:ea typeface="+mn-ea"/>
                          <a:cs typeface="+mn-cs"/>
                        </a:rPr>
                        <a:t>1.700</a:t>
                      </a:r>
                      <a:endParaRPr lang="es-ES" sz="1200" b="0" u="none" strike="noStrike" kern="1200" dirty="0">
                        <a:solidFill>
                          <a:schemeClr val="tx1"/>
                        </a:solidFill>
                        <a:effectLst/>
                        <a:latin typeface="Helvetica 45 Ligh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Helvetica 45 Light" panose="020B0403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Helvetica 45 Light" panose="020B0403020202020204" pitchFamily="34" charset="0"/>
                          <a:ea typeface="+mn-ea"/>
                          <a:cs typeface="+mn-cs"/>
                        </a:rPr>
                        <a:t>31,78</a:t>
                      </a:r>
                      <a:endParaRPr lang="es-ES" sz="1200" b="0" u="none" strike="noStrike" kern="1200" dirty="0">
                        <a:solidFill>
                          <a:schemeClr val="tx1"/>
                        </a:solidFill>
                        <a:effectLst/>
                        <a:latin typeface="Helvetica 45 Ligh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5014" marR="5014" marT="50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627784" y="692696"/>
            <a:ext cx="40463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HISTÓRICO REVENUE Y EBIDTA</a:t>
            </a:r>
          </a:p>
          <a:p>
            <a:pPr algn="ctr"/>
            <a:r>
              <a:rPr lang="es-ES_tradn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ESPAÑA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/>
              <a:t>DATOS PARA EL IV CONVENIO ORANGE ESPAÑA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2" descr="cid:image003.png@01D35FAD.93E29F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id:image004.png@01D35FAD.93E29F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0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227483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/>
              <a:t>En el </a:t>
            </a:r>
            <a:r>
              <a:rPr lang="es-ES" b="1" i="1" dirty="0"/>
              <a:t>año 2015</a:t>
            </a:r>
            <a:r>
              <a:rPr lang="es-ES" i="1" dirty="0"/>
              <a:t>:  2.687 personas en plantilla.</a:t>
            </a:r>
            <a:endParaRPr lang="es-ES" dirty="0"/>
          </a:p>
          <a:p>
            <a:r>
              <a:rPr lang="es-ES" i="1" dirty="0"/>
              <a:t>En el </a:t>
            </a:r>
            <a:r>
              <a:rPr lang="es-ES" b="1" i="1" dirty="0"/>
              <a:t>año 2016</a:t>
            </a:r>
            <a:r>
              <a:rPr lang="es-ES" i="1" dirty="0"/>
              <a:t>:  2.851 personas en plantilla.</a:t>
            </a:r>
            <a:endParaRPr lang="es-ES" dirty="0"/>
          </a:p>
          <a:p>
            <a:r>
              <a:rPr lang="es-ES" i="1" dirty="0"/>
              <a:t>En el </a:t>
            </a:r>
            <a:r>
              <a:rPr lang="es-ES" b="1" i="1" dirty="0"/>
              <a:t>año 2017</a:t>
            </a:r>
            <a:r>
              <a:rPr lang="es-ES" i="1" dirty="0"/>
              <a:t>:  2.800 (más o menos) personas en plantilla.</a:t>
            </a:r>
            <a:endParaRPr lang="es-ES" dirty="0"/>
          </a:p>
          <a:p>
            <a:r>
              <a:rPr lang="es-ES" i="1" dirty="0"/>
              <a:t>En el </a:t>
            </a:r>
            <a:r>
              <a:rPr lang="es-ES" b="1" i="1" dirty="0"/>
              <a:t>año 2018</a:t>
            </a:r>
            <a:r>
              <a:rPr lang="es-ES" i="1" dirty="0"/>
              <a:t>:  3.015 personas en plantilla.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627784" y="692696"/>
            <a:ext cx="40463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ORANGE ESPAGNE, S.A.U. HEADCOUNT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/>
              <a:t>DATOS PARA EL IV CONVENIO ORANGE ESPAÑA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id:image004.png@01D35FAD.93E29F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 smtClean="0"/>
              <a:t>DATOS PARA EL IV CONVENIO ORANGE ESPAÑA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331640" y="2060848"/>
            <a:ext cx="66967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DATOS</a:t>
            </a:r>
          </a:p>
          <a:p>
            <a:pPr algn="ctr"/>
            <a:r>
              <a:rPr lang="es-ES_tradnl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FINANCIEROS</a:t>
            </a:r>
            <a:endParaRPr lang="es-E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id:image004.png@01D35FAD.93E29F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/>
              <a:t>DATOS PARA EL IV CONVENIO ORANGE ESPAÑA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id:image004.png@01D35FAD.93E29F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64222"/>
              </p:ext>
            </p:extLst>
          </p:nvPr>
        </p:nvGraphicFramePr>
        <p:xfrm>
          <a:off x="1371600" y="2241550"/>
          <a:ext cx="6400801" cy="188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796"/>
                <a:gridCol w="1386634"/>
                <a:gridCol w="1386634"/>
                <a:gridCol w="1064737"/>
              </a:tblGrid>
              <a:tr h="297136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 dirty="0">
                          <a:effectLst/>
                        </a:rPr>
                        <a:t> 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2017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2018</a:t>
                      </a:r>
                      <a:endParaRPr lang="es-ES" sz="2000" b="1" i="0" u="none" strike="noStrike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%</a:t>
                      </a:r>
                      <a:endParaRPr lang="es-ES" sz="2000" b="1" i="0" u="none" strike="noStrike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</a:tr>
              <a:tr h="306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REVENUE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5371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5349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-</a:t>
                      </a:r>
                      <a:r>
                        <a:rPr lang="es-ES" sz="2000" u="none" strike="noStrike" dirty="0" smtClean="0">
                          <a:effectLst/>
                        </a:rPr>
                        <a:t>0,41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</a:tr>
              <a:tr h="297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EBIDTA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1582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1700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7,46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</a:tr>
              <a:tr h="306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CAPEX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1115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1120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0,49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</a:tr>
              <a:tr h="28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EBIDTA/REVENUE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29,45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31,78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2,33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</a:tr>
              <a:tr h="287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CAPEX/ REVENUE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20,76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20,94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>
                          <a:effectLst/>
                        </a:rPr>
                        <a:t>0,18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5" marR="9285" marT="9285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418545" y="972017"/>
            <a:ext cx="40463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DATOS FINANCIEROS</a:t>
            </a:r>
          </a:p>
          <a:p>
            <a:pPr algn="ctr"/>
            <a:r>
              <a:rPr lang="es-ES_tradn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ORANGE ESPAÑA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1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/>
              <a:t>DATOS PARA EL IV CONVENIO ORANGE ESPAÑA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418545" y="972017"/>
            <a:ext cx="40463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EBDITA ESTIMADO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id:image004.png@01D35FAD.93E29F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55576" y="1484784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/>
              <a:t>1.582 M€</a:t>
            </a:r>
            <a:endParaRPr lang="es-ES" sz="4400" dirty="0"/>
          </a:p>
        </p:txBody>
      </p:sp>
      <p:sp>
        <p:nvSpPr>
          <p:cNvPr id="14" name="13 Flecha derecha"/>
          <p:cNvSpPr/>
          <p:nvPr/>
        </p:nvSpPr>
        <p:spPr>
          <a:xfrm>
            <a:off x="3347864" y="1545468"/>
            <a:ext cx="23042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71600" y="345164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/>
              <a:t>29,45%</a:t>
            </a:r>
            <a:endParaRPr lang="es-ES" sz="4400" dirty="0"/>
          </a:p>
        </p:txBody>
      </p:sp>
      <p:sp>
        <p:nvSpPr>
          <p:cNvPr id="17" name="16 Flecha derecha"/>
          <p:cNvSpPr/>
          <p:nvPr/>
        </p:nvSpPr>
        <p:spPr>
          <a:xfrm>
            <a:off x="3347864" y="3512331"/>
            <a:ext cx="23042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796136" y="3432759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/>
              <a:t>31,78%</a:t>
            </a:r>
            <a:endParaRPr lang="es-ES" sz="4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99592" y="433897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</a:t>
            </a:r>
            <a:r>
              <a:rPr lang="es-ES" b="1" dirty="0" err="1" smtClean="0"/>
              <a:t>Ebitda</a:t>
            </a:r>
            <a:r>
              <a:rPr lang="es-ES" dirty="0" smtClean="0"/>
              <a:t> es un indicador financiero representado mediante un acrónimo que significa en inglés </a:t>
            </a:r>
            <a:r>
              <a:rPr lang="es-ES" b="1" i="1" dirty="0" err="1" smtClean="0"/>
              <a:t>Earnings</a:t>
            </a:r>
            <a:r>
              <a:rPr lang="es-ES" b="1" i="1" dirty="0" smtClean="0"/>
              <a:t> </a:t>
            </a:r>
            <a:r>
              <a:rPr lang="es-ES" b="1" i="1" dirty="0" err="1" smtClean="0"/>
              <a:t>Before</a:t>
            </a:r>
            <a:r>
              <a:rPr lang="es-ES" b="1" i="1" dirty="0" smtClean="0"/>
              <a:t> </a:t>
            </a:r>
            <a:r>
              <a:rPr lang="es-ES" b="1" i="1" dirty="0" err="1" smtClean="0"/>
              <a:t>Interest</a:t>
            </a:r>
            <a:r>
              <a:rPr lang="es-ES" b="1" i="1" dirty="0" smtClean="0"/>
              <a:t>, </a:t>
            </a:r>
            <a:r>
              <a:rPr lang="es-ES" b="1" i="1" dirty="0" err="1" smtClean="0"/>
              <a:t>Taxes</a:t>
            </a:r>
            <a:r>
              <a:rPr lang="es-ES" b="1" i="1" dirty="0" smtClean="0"/>
              <a:t>, </a:t>
            </a:r>
            <a:r>
              <a:rPr lang="es-ES" b="1" i="1" dirty="0" err="1" smtClean="0"/>
              <a:t>Depreciation</a:t>
            </a:r>
            <a:r>
              <a:rPr lang="es-ES" b="1" i="1" dirty="0" smtClean="0"/>
              <a:t>, and </a:t>
            </a:r>
            <a:r>
              <a:rPr lang="es-ES" b="1" i="1" dirty="0" err="1" smtClean="0"/>
              <a:t>Amortization</a:t>
            </a:r>
            <a:r>
              <a:rPr lang="es-ES" dirty="0" smtClean="0"/>
              <a:t> (beneficio antes de intereses, impuestos, depreciaciones y amortizaciones), es decir, el beneficio bruto de explotación calculado antes de la deducibilidad de los gastos financieros.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724128" y="148559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/>
              <a:t>1.700 M€</a:t>
            </a:r>
            <a:endParaRPr lang="es-ES" sz="4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347864" y="198884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3">
                    <a:lumMod val="50000"/>
                  </a:schemeClr>
                </a:solidFill>
              </a:rPr>
              <a:t>+ 7,46%</a:t>
            </a:r>
            <a:endParaRPr lang="es-E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319514" y="2928163"/>
            <a:ext cx="40463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EBDITA/REVENUE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1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/>
              <a:t>DATOS PARA EL IV CONVENIO ORANGE ESPAÑA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418545" y="1548081"/>
            <a:ext cx="40463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INVERSIONES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id:image004.png@01D35FAD.93E29F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55576" y="20608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/>
              <a:t>1.115 M€</a:t>
            </a:r>
            <a:endParaRPr lang="es-ES" sz="4400" dirty="0"/>
          </a:p>
        </p:txBody>
      </p:sp>
      <p:sp>
        <p:nvSpPr>
          <p:cNvPr id="14" name="13 Flecha derecha"/>
          <p:cNvSpPr/>
          <p:nvPr/>
        </p:nvSpPr>
        <p:spPr>
          <a:xfrm>
            <a:off x="3347864" y="2121532"/>
            <a:ext cx="23042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71600" y="4027711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/>
              <a:t>20,76%</a:t>
            </a:r>
            <a:endParaRPr lang="es-ES" sz="4400" dirty="0"/>
          </a:p>
        </p:txBody>
      </p:sp>
      <p:sp>
        <p:nvSpPr>
          <p:cNvPr id="17" name="16 Flecha derecha"/>
          <p:cNvSpPr/>
          <p:nvPr/>
        </p:nvSpPr>
        <p:spPr>
          <a:xfrm>
            <a:off x="3347864" y="4088395"/>
            <a:ext cx="23042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796136" y="4008823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/>
              <a:t>20,94%</a:t>
            </a:r>
            <a:endParaRPr lang="es-ES" sz="4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724128" y="206165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/>
              <a:t>1.120 </a:t>
            </a:r>
            <a:r>
              <a:rPr lang="es-ES_tradnl" sz="4400" b="1" dirty="0" smtClean="0"/>
              <a:t>M€</a:t>
            </a:r>
            <a:endParaRPr lang="es-ES" sz="4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131840" y="256490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3">
                    <a:lumMod val="50000"/>
                  </a:schemeClr>
                </a:solidFill>
              </a:rPr>
              <a:t>+ </a:t>
            </a:r>
            <a:r>
              <a:rPr lang="es-ES_tradnl" sz="4000" b="1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s-ES_tradnl" sz="4000" b="1" dirty="0" smtClean="0">
                <a:solidFill>
                  <a:schemeClr val="accent3">
                    <a:lumMod val="50000"/>
                  </a:schemeClr>
                </a:solidFill>
              </a:rPr>
              <a:t>,45%</a:t>
            </a:r>
            <a:endParaRPr lang="es-E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319514" y="3504227"/>
            <a:ext cx="40463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CAPEX/REVENUE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131840" y="452131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accent3">
                    <a:lumMod val="50000"/>
                  </a:schemeClr>
                </a:solidFill>
              </a:rPr>
              <a:t>+ </a:t>
            </a:r>
            <a:r>
              <a:rPr lang="es-ES_tradnl" sz="4000" b="1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s-ES_tradnl" sz="4000" b="1" dirty="0" smtClean="0">
                <a:solidFill>
                  <a:schemeClr val="accent3">
                    <a:lumMod val="50000"/>
                  </a:schemeClr>
                </a:solidFill>
              </a:rPr>
              <a:t>,18%</a:t>
            </a:r>
            <a:endParaRPr lang="es-E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8" grpId="0"/>
      <p:bldP spid="20" grpId="0"/>
      <p:bldP spid="2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 smtClean="0"/>
              <a:t>DATOS PARA EL IV CONVENIO ORANGE ESPAÑA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331640" y="1268760"/>
            <a:ext cx="669674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DATOS</a:t>
            </a:r>
          </a:p>
          <a:p>
            <a:pPr algn="ctr"/>
            <a:r>
              <a:rPr lang="es-ES_tradnl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EUROPEAN COUNTRIES</a:t>
            </a:r>
            <a:endParaRPr lang="es-E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id:image004.png@01D35FAD.93E29F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/>
              <a:t>DATOS PARA EL IV CONVENIO ORANGE ESPAÑA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id:image004.png@01D35FAD.93E29F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418545" y="911622"/>
            <a:ext cx="40463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RESULTADOS FINANCIEROS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8566"/>
              </p:ext>
            </p:extLst>
          </p:nvPr>
        </p:nvGraphicFramePr>
        <p:xfrm>
          <a:off x="795535" y="2132856"/>
          <a:ext cx="7880921" cy="309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30"/>
                <a:gridCol w="1325861"/>
                <a:gridCol w="890978"/>
                <a:gridCol w="914845"/>
                <a:gridCol w="1360334"/>
                <a:gridCol w="1264873"/>
              </a:tblGrid>
              <a:tr h="1367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PAÍS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REVENUE 2017</a:t>
                      </a:r>
                      <a:br>
                        <a:rPr lang="es-ES" sz="1800" u="none" strike="noStrike" dirty="0">
                          <a:effectLst/>
                        </a:rPr>
                      </a:br>
                      <a:r>
                        <a:rPr lang="es-ES" sz="1800" u="none" strike="noStrike" dirty="0">
                          <a:effectLst/>
                        </a:rPr>
                        <a:t>(M€)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EBIDTA 2017</a:t>
                      </a:r>
                      <a:br>
                        <a:rPr lang="es-ES" sz="1800" u="none" strike="noStrike" dirty="0">
                          <a:effectLst/>
                        </a:rPr>
                      </a:br>
                      <a:r>
                        <a:rPr lang="es-ES" sz="1800" u="none" strike="noStrike" dirty="0">
                          <a:effectLst/>
                        </a:rPr>
                        <a:t>(M€)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CAPEX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REVENUE / EBIDTA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u="none" strike="noStrike" dirty="0">
                          <a:effectLst/>
                        </a:rPr>
                        <a:t>CAPEX</a:t>
                      </a:r>
                      <a:r>
                        <a:rPr lang="es-ES" sz="18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es-ES" sz="1800" u="none" strike="noStrike" dirty="0" smtClean="0">
                          <a:effectLst/>
                        </a:rPr>
                        <a:t>REVENUE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</a:tr>
              <a:tr h="347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ESPAÑA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5.371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1.582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1.115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29,45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20,76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</a:tr>
              <a:tr h="347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FRANCIA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18.052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6.901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3.451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38,23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19,12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</a:tr>
              <a:tr h="347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POLONIA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2.674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707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443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26,44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16,57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</a:tr>
              <a:tr h="687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BELGICA</a:t>
                      </a:r>
                      <a:r>
                        <a:rPr lang="es-ES" sz="2000" u="none" strike="noStrike" dirty="0" smtClean="0">
                          <a:effectLst/>
                        </a:rPr>
                        <a:t>+</a:t>
                      </a:r>
                    </a:p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LUXEMBURGO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1.251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302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188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24,14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15,03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6470" marR="6470" marT="647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/>
              <a:t>DATOS PARA EL IV CONVENIO ORANGE ESPAÑA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id:image004.png@01D35FAD.93E29F8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30446"/>
              </p:ext>
            </p:extLst>
          </p:nvPr>
        </p:nvGraphicFramePr>
        <p:xfrm>
          <a:off x="2935858" y="2132856"/>
          <a:ext cx="3416300" cy="187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587500"/>
              </a:tblGrid>
              <a:tr h="60007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2000" u="none" strike="noStrike" dirty="0">
                          <a:effectLst/>
                        </a:rPr>
                        <a:t> 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HEADCOUNT </a:t>
                      </a:r>
                      <a:r>
                        <a:rPr lang="es-ES" sz="2000" u="none" strike="noStrike" dirty="0" smtClean="0">
                          <a:effectLst/>
                        </a:rPr>
                        <a:t>2017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ESPAÑA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5.471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effectLst/>
                        </a:rPr>
                        <a:t>FRANCIA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76.168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POLONIA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13.108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BELGICA + LUX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1.794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2627784" y="836712"/>
            <a:ext cx="40463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HEADCOUNT</a:t>
            </a:r>
          </a:p>
          <a:p>
            <a:pPr algn="ctr"/>
            <a:r>
              <a:rPr lang="es-ES_tradn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491560"/>
              </p:ext>
            </p:extLst>
          </p:nvPr>
        </p:nvGraphicFramePr>
        <p:xfrm>
          <a:off x="4193746" y="46531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Worksheet" showAsIcon="1" r:id="rId8" imgW="914400" imgH="771480" progId="Excel.Sheet.12">
                  <p:embed/>
                </p:oleObj>
              </mc:Choice>
              <mc:Fallback>
                <p:oleObj name="Worksheet" showAsIcon="1" r:id="rId8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3746" y="46531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1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19585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30292" y="70913"/>
            <a:ext cx="9144000" cy="6937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_tradnl" sz="2400" dirty="0"/>
              <a:t>DATOS PARA EL IV CONVENIO ORANGE ESPAÑA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646977"/>
            <a:ext cx="8064896" cy="457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2" descr="cid:image003.png@01D35FAD.93E29F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83" y="6165304"/>
            <a:ext cx="1619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id:image004.png@01D35FAD.93E29F8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3" y="6165304"/>
            <a:ext cx="542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80721"/>
              </p:ext>
            </p:extLst>
          </p:nvPr>
        </p:nvGraphicFramePr>
        <p:xfrm>
          <a:off x="2123728" y="2348880"/>
          <a:ext cx="5020518" cy="218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564"/>
                <a:gridCol w="2332954"/>
              </a:tblGrid>
              <a:tr h="60007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2000" u="none" strike="noStrike" dirty="0">
                          <a:effectLst/>
                        </a:rPr>
                        <a:t> 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PRODUCTIVIDAD EBIDTA/EMPLOYEE</a:t>
                      </a:r>
                    </a:p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(Euros)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ESPAÑA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289.161,03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FRANCIA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90.602,35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effectLst/>
                        </a:rPr>
                        <a:t>POLONIA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53.936,53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effectLst/>
                        </a:rPr>
                        <a:t>BELGICA + LUX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168.338,91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2627784" y="1052736"/>
            <a:ext cx="40463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PRODUCTIVIDAD 2017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2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3229</TotalTime>
  <Words>350</Words>
  <Application>Microsoft Office PowerPoint</Application>
  <PresentationFormat>Presentación en pantalla (4:3)</PresentationFormat>
  <Paragraphs>179</Paragraphs>
  <Slides>11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Transmisión de listas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ORANGE FT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DATOS 2019</dc:title>
  <dc:creator>juanmaria.hernandez@orange.com</dc:creator>
  <cp:lastModifiedBy>HERNANDEZ PEREZ, Juan Maria</cp:lastModifiedBy>
  <cp:revision>55</cp:revision>
  <dcterms:created xsi:type="dcterms:W3CDTF">2014-07-02T08:49:46Z</dcterms:created>
  <dcterms:modified xsi:type="dcterms:W3CDTF">2019-02-21T14:08:33Z</dcterms:modified>
</cp:coreProperties>
</file>